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257" r:id="rId2"/>
    <p:sldId id="2413" r:id="rId3"/>
    <p:sldId id="2422" r:id="rId4"/>
    <p:sldId id="2414" r:id="rId5"/>
    <p:sldId id="2417" r:id="rId6"/>
    <p:sldId id="2424" r:id="rId7"/>
    <p:sldId id="2423" r:id="rId8"/>
    <p:sldId id="2425" r:id="rId9"/>
    <p:sldId id="2443" r:id="rId10"/>
    <p:sldId id="2444" r:id="rId11"/>
    <p:sldId id="2445" r:id="rId12"/>
    <p:sldId id="2446" r:id="rId13"/>
    <p:sldId id="2431" r:id="rId14"/>
    <p:sldId id="2432" r:id="rId15"/>
    <p:sldId id="2433" r:id="rId16"/>
    <p:sldId id="2437" r:id="rId17"/>
    <p:sldId id="2434" r:id="rId18"/>
    <p:sldId id="2436" r:id="rId19"/>
    <p:sldId id="2438" r:id="rId20"/>
    <p:sldId id="2426" r:id="rId21"/>
    <p:sldId id="2430" r:id="rId22"/>
    <p:sldId id="2427" r:id="rId23"/>
    <p:sldId id="2447" r:id="rId24"/>
    <p:sldId id="2448" r:id="rId25"/>
    <p:sldId id="2449" r:id="rId26"/>
    <p:sldId id="2450" r:id="rId27"/>
    <p:sldId id="2451" r:id="rId28"/>
    <p:sldId id="2428" r:id="rId29"/>
    <p:sldId id="2429" r:id="rId30"/>
    <p:sldId id="2439" r:id="rId31"/>
    <p:sldId id="2440" r:id="rId32"/>
    <p:sldId id="2441" r:id="rId33"/>
    <p:sldId id="2442" r:id="rId34"/>
    <p:sldId id="241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3"/>
    <a:srgbClr val="FFFFFF"/>
    <a:srgbClr val="9EA19D"/>
    <a:srgbClr val="BBBDBA"/>
    <a:srgbClr val="D6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31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844BEE-6869-4C99-BD32-37F067924A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482AA4-B999-4F78-800B-A781F2BE2C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D6E54-6DBE-49C5-AFAF-9E8AF91D68D6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89010B-72CF-4099-A6A1-8B8C2E89A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3193A0-881D-46D2-B6E1-7F19781F6B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02128-9AD7-41A2-96AC-A9A76C870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084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33BE8-20AE-440B-A4C2-F136CF561B06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7399F-A169-4551-B903-8D59CCBB8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06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添加设计方向、设计独特性、</a:t>
            </a:r>
            <a:r>
              <a:rPr lang="en-US" altLang="zh-CN" dirty="0"/>
              <a:t>n</a:t>
            </a:r>
            <a:r>
              <a:rPr lang="zh-CN" altLang="en-US" dirty="0"/>
              <a:t>应用要扩充；建设内容要扩充；李处建议：</a:t>
            </a:r>
            <a:r>
              <a:rPr lang="en-US" altLang="zh-CN" dirty="0"/>
              <a:t>1</a:t>
            </a:r>
            <a:r>
              <a:rPr lang="zh-CN" altLang="en-US" dirty="0"/>
              <a:t>、个人身份介绍，我是陕西高等教育大数据中心主任</a:t>
            </a:r>
            <a:r>
              <a:rPr lang="en-US" altLang="zh-CN" dirty="0"/>
              <a:t>**</a:t>
            </a:r>
            <a:r>
              <a:rPr lang="zh-CN" altLang="en-US" dirty="0"/>
              <a:t>，我代表教育厅汇报。。。设计情况</a:t>
            </a:r>
            <a:r>
              <a:rPr lang="en-US" altLang="zh-CN" dirty="0"/>
              <a:t> 2</a:t>
            </a:r>
            <a:r>
              <a:rPr lang="zh-CN" altLang="en-US" dirty="0"/>
              <a:t>、简单介绍书</a:t>
            </a:r>
            <a:r>
              <a:rPr lang="en-US" altLang="zh-CN" dirty="0"/>
              <a:t> </a:t>
            </a:r>
            <a:r>
              <a:rPr lang="zh-CN" altLang="en-US" dirty="0"/>
              <a:t>，很多做了拉页处理，大事记可以放到</a:t>
            </a:r>
            <a:r>
              <a:rPr lang="en-US" altLang="zh-CN" dirty="0"/>
              <a:t>ppt</a:t>
            </a:r>
            <a:r>
              <a:rPr lang="zh-CN" altLang="en-US" dirty="0"/>
              <a:t>，在省政务大数据局支持和指导下，投入多少人多少天完成项目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order to better simulate the Vo = f(RL);PF = f(RL);THD = f(RL), I wrote a program to control the Simulink.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change the value of resistance from 0.1 to 200.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circuit diagram</a:t>
            </a:r>
          </a:p>
          <a:p>
            <a:r>
              <a:rPr lang="en-US" altLang="zh-CN"/>
              <a:t>trigger signal of thyristor</a:t>
            </a:r>
          </a:p>
          <a:p>
            <a:r>
              <a:rPr lang="en-US" altLang="zh-CN"/>
              <a:t>The natural commutation point of the three-phase fully controlled bridge is set to 30 degree, and the delay angel α is 40 degree. VT1 conducts from 70 to130.VT2 conducts from 130 to 250.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the voltage waveform of load      the current wavefuorm of load</a:t>
            </a:r>
          </a:p>
          <a:p>
            <a:r>
              <a:rPr lang="en-US" altLang="zh-CN"/>
              <a:t>1)The thyristor will produce a voltage drop when it is turned on, which causes the analog value to be lower than the theoretical calculation value.</a:t>
            </a:r>
          </a:p>
          <a:p>
            <a:r>
              <a:rPr lang="en-US" altLang="zh-CN"/>
              <a:t>2)The inductance value is defined as infinite in theoretical calculation while is a finite value in simulation.</a:t>
            </a:r>
          </a:p>
          <a:p>
            <a:r>
              <a:rPr lang="en-US" altLang="zh-CN"/>
              <a:t>3)The theoretical calculation is actually a approximate calculation, for example, </a:t>
            </a:r>
            <a:r>
              <a:rPr lang="zh-CN" altLang="en-US"/>
              <a:t>根号</a:t>
            </a:r>
            <a:r>
              <a:rPr lang="en-US" altLang="zh-CN"/>
              <a:t>6 ≈2.34，which have a influence on the results.</a:t>
            </a:r>
          </a:p>
          <a:p>
            <a:r>
              <a:rPr lang="en-US" altLang="zh-CN"/>
              <a:t>4)Essentially, MATLAB simulation calculation is Calculation of discrete points , which is also a approximate calculation.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4DE5-A167-8275-D91D-F0D1A2C2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43E8AF-C461-EC32-8608-E3D01D1D4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5945D-B996-E3FF-0166-598089C0CB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添加设计方向、设计独特性、</a:t>
            </a:r>
            <a:r>
              <a:rPr lang="en-US" altLang="zh-CN" dirty="0"/>
              <a:t>n</a:t>
            </a:r>
            <a:r>
              <a:rPr lang="zh-CN" altLang="en-US" dirty="0"/>
              <a:t>应用要扩充；建设内容要扩充；李处建议：</a:t>
            </a:r>
            <a:r>
              <a:rPr lang="en-US" altLang="zh-CN" dirty="0"/>
              <a:t>1</a:t>
            </a:r>
            <a:r>
              <a:rPr lang="zh-CN" altLang="en-US" dirty="0"/>
              <a:t>、个人身份介绍，我是陕西高等教育大数据中心主任</a:t>
            </a:r>
            <a:r>
              <a:rPr lang="en-US" altLang="zh-CN" dirty="0"/>
              <a:t>**</a:t>
            </a:r>
            <a:r>
              <a:rPr lang="zh-CN" altLang="en-US" dirty="0"/>
              <a:t>，我代表教育厅汇报。。。设计情况</a:t>
            </a:r>
            <a:r>
              <a:rPr lang="en-US" altLang="zh-CN" dirty="0"/>
              <a:t> 2</a:t>
            </a:r>
            <a:r>
              <a:rPr lang="zh-CN" altLang="en-US" dirty="0"/>
              <a:t>、简单介绍书</a:t>
            </a:r>
            <a:r>
              <a:rPr lang="en-US" altLang="zh-CN" dirty="0"/>
              <a:t> </a:t>
            </a:r>
            <a:r>
              <a:rPr lang="zh-CN" altLang="en-US" dirty="0"/>
              <a:t>，很多做了拉页处理，大事记可以放到</a:t>
            </a:r>
            <a:r>
              <a:rPr lang="en-US" altLang="zh-CN" dirty="0"/>
              <a:t>ppt</a:t>
            </a:r>
            <a:r>
              <a:rPr lang="zh-CN" altLang="en-US" dirty="0"/>
              <a:t>，在省政务大数据局支持和指导下，投入多少人多少天完成项目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</a:p>
        </p:txBody>
      </p:sp>
    </p:spTree>
    <p:extLst>
      <p:ext uri="{BB962C8B-B14F-4D97-AF65-F5344CB8AC3E}">
        <p14:creationId xmlns:p14="http://schemas.microsoft.com/office/powerpoint/2010/main" val="307643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B8D7-C4BB-5EC3-A65B-18A1ADA1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065423-B355-0D3E-8125-903CE0615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C353C8-37C9-0DCD-88DE-A85947186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90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this is the simulink model of diode bridge with capacitive load. we change the value of the variable r to obtain the load of different parameters.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part is used to measure the active and reactive power of the fundamental wave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. reactive power generated by harmonic current is ignored. we ues the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active and reactive power of the fundamental wave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caculation the power factor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By calling the function module of simulink, this part realizes the calculation of </a:t>
            </a:r>
            <a:r>
              <a:rPr lang="en-US" altLang="zh-CN"/>
              <a:t>power factor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4A88EC2-5957-4950-8456-38B75BC63498}"/>
              </a:ext>
            </a:extLst>
          </p:cNvPr>
          <p:cNvSpPr/>
          <p:nvPr userDrawn="1"/>
        </p:nvSpPr>
        <p:spPr>
          <a:xfrm>
            <a:off x="-1" y="1388879"/>
            <a:ext cx="11736730" cy="3532008"/>
          </a:xfrm>
          <a:prstGeom prst="rect">
            <a:avLst/>
          </a:prstGeom>
          <a:blipFill dpi="0" rotWithShape="1">
            <a:blip r:embed="rId2"/>
            <a:srcRect/>
            <a:stretch>
              <a:fillRect t="-29000" r="244" b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8ACBF05-9A87-42D5-BE83-5D38A2CED62A}"/>
              </a:ext>
            </a:extLst>
          </p:cNvPr>
          <p:cNvSpPr/>
          <p:nvPr userDrawn="1"/>
        </p:nvSpPr>
        <p:spPr>
          <a:xfrm>
            <a:off x="6096000" y="947890"/>
            <a:ext cx="1085850" cy="44098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ACE8C5C3-A8BF-4189-8103-0AF59BA5E933}"/>
              </a:ext>
            </a:extLst>
          </p:cNvPr>
          <p:cNvSpPr/>
          <p:nvPr userDrawn="1"/>
        </p:nvSpPr>
        <p:spPr>
          <a:xfrm rot="10800000">
            <a:off x="525916" y="4937408"/>
            <a:ext cx="1745948" cy="70381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BC1C24-3FC1-483A-B933-7D9E2C5A0132}"/>
              </a:ext>
            </a:extLst>
          </p:cNvPr>
          <p:cNvSpPr/>
          <p:nvPr userDrawn="1"/>
        </p:nvSpPr>
        <p:spPr>
          <a:xfrm>
            <a:off x="-2" y="1415395"/>
            <a:ext cx="12192001" cy="3532008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ACA11A4-23AB-4309-917A-B70BB6CF8AA7}"/>
              </a:ext>
            </a:extLst>
          </p:cNvPr>
          <p:cNvSpPr/>
          <p:nvPr userDrawn="1"/>
        </p:nvSpPr>
        <p:spPr>
          <a:xfrm rot="10800000">
            <a:off x="6638924" y="947892"/>
            <a:ext cx="5553075" cy="4494712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1E27BF8-B717-488B-8719-8CE669F540C5}"/>
              </a:ext>
            </a:extLst>
          </p:cNvPr>
          <p:cNvSpPr/>
          <p:nvPr userDrawn="1"/>
        </p:nvSpPr>
        <p:spPr>
          <a:xfrm rot="5400000">
            <a:off x="-430314" y="4916211"/>
            <a:ext cx="2278792" cy="141816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9A8387-2B46-4CD4-A7CA-382DFA80D6EA}"/>
              </a:ext>
            </a:extLst>
          </p:cNvPr>
          <p:cNvSpPr/>
          <p:nvPr userDrawn="1"/>
        </p:nvSpPr>
        <p:spPr>
          <a:xfrm>
            <a:off x="9652000" y="947890"/>
            <a:ext cx="2406650" cy="2750350"/>
          </a:xfrm>
          <a:prstGeom prst="rect">
            <a:avLst/>
          </a:prstGeom>
          <a:blipFill dpi="0" rotWithShape="1">
            <a:blip r:embed="rId3">
              <a:alphaModFix amt="12000"/>
            </a:blip>
            <a:srcRect/>
            <a:stretch>
              <a:fillRect t="-202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96ADCBD4-D41F-9AB6-F62F-B6DA3F11D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FB44F6-F11C-4C06-A46A-CA4F0B107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2" b="14146"/>
          <a:stretch/>
        </p:blipFill>
        <p:spPr>
          <a:xfrm>
            <a:off x="-1" y="1388879"/>
            <a:ext cx="12192000" cy="3548529"/>
          </a:xfrm>
          <a:prstGeom prst="rect">
            <a:avLst/>
          </a:prstGeom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8ACBF05-9A87-42D5-BE83-5D38A2CED62A}"/>
              </a:ext>
            </a:extLst>
          </p:cNvPr>
          <p:cNvSpPr/>
          <p:nvPr userDrawn="1"/>
        </p:nvSpPr>
        <p:spPr>
          <a:xfrm>
            <a:off x="6096000" y="947890"/>
            <a:ext cx="1085850" cy="44098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ACE8C5C3-A8BF-4189-8103-0AF59BA5E933}"/>
              </a:ext>
            </a:extLst>
          </p:cNvPr>
          <p:cNvSpPr/>
          <p:nvPr userDrawn="1"/>
        </p:nvSpPr>
        <p:spPr>
          <a:xfrm rot="10800000">
            <a:off x="525916" y="4937408"/>
            <a:ext cx="1745948" cy="70381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BC1C24-3FC1-483A-B933-7D9E2C5A0132}"/>
              </a:ext>
            </a:extLst>
          </p:cNvPr>
          <p:cNvSpPr/>
          <p:nvPr userDrawn="1"/>
        </p:nvSpPr>
        <p:spPr>
          <a:xfrm>
            <a:off x="0" y="1388879"/>
            <a:ext cx="12192000" cy="3572373"/>
          </a:xfrm>
          <a:prstGeom prst="rect">
            <a:avLst/>
          </a:prstGeom>
          <a:solidFill>
            <a:schemeClr val="accent1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ACA11A4-23AB-4309-917A-B70BB6CF8AA7}"/>
              </a:ext>
            </a:extLst>
          </p:cNvPr>
          <p:cNvSpPr/>
          <p:nvPr userDrawn="1"/>
        </p:nvSpPr>
        <p:spPr>
          <a:xfrm rot="10800000">
            <a:off x="6638924" y="947892"/>
            <a:ext cx="5553075" cy="4494712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9A8387-2B46-4CD4-A7CA-382DFA80D6EA}"/>
              </a:ext>
            </a:extLst>
          </p:cNvPr>
          <p:cNvSpPr/>
          <p:nvPr userDrawn="1"/>
        </p:nvSpPr>
        <p:spPr>
          <a:xfrm>
            <a:off x="9652000" y="947890"/>
            <a:ext cx="2406650" cy="2750350"/>
          </a:xfrm>
          <a:prstGeom prst="rect">
            <a:avLst/>
          </a:prstGeom>
          <a:blipFill dpi="0" rotWithShape="1">
            <a:blip r:embed="rId3">
              <a:alphaModFix amt="12000"/>
            </a:blip>
            <a:srcRect/>
            <a:stretch>
              <a:fillRect t="-202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1E27BF8-B717-488B-8719-8CE669F540C5}"/>
              </a:ext>
            </a:extLst>
          </p:cNvPr>
          <p:cNvSpPr/>
          <p:nvPr userDrawn="1"/>
        </p:nvSpPr>
        <p:spPr>
          <a:xfrm rot="5400000">
            <a:off x="-430314" y="4916211"/>
            <a:ext cx="2278792" cy="141816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0963404F-8F99-5373-49DC-DDE84A618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45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FD187-0AA4-4032-9BC7-0C1AC583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7AE839A-B742-BEDD-794D-C35CB2BD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58C5A2-C0BA-4747-A9AA-14309195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5B3CBA-869D-4D66-ADF8-8DCE8BDC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0AA6986-C6D5-44DF-A6AE-D6D1E57737EC}"/>
              </a:ext>
            </a:extLst>
          </p:cNvPr>
          <p:cNvSpPr/>
          <p:nvPr userDrawn="1"/>
        </p:nvSpPr>
        <p:spPr>
          <a:xfrm>
            <a:off x="2831389" y="1894823"/>
            <a:ext cx="1436898" cy="57923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F8D69-6D93-44B8-A5E3-6E747C0F28DC}"/>
              </a:ext>
            </a:extLst>
          </p:cNvPr>
          <p:cNvSpPr/>
          <p:nvPr userDrawn="1"/>
        </p:nvSpPr>
        <p:spPr>
          <a:xfrm>
            <a:off x="0" y="2366091"/>
            <a:ext cx="12192000" cy="322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5FDCA154-3563-46ED-AA4F-067547D927D9}"/>
              </a:ext>
            </a:extLst>
          </p:cNvPr>
          <p:cNvSpPr/>
          <p:nvPr userDrawn="1"/>
        </p:nvSpPr>
        <p:spPr>
          <a:xfrm rot="5400000">
            <a:off x="-1079517" y="123290"/>
            <a:ext cx="5716731" cy="355770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FD557D58-C19D-8E56-6C8E-4751B2E196A6}"/>
              </a:ext>
            </a:extLst>
          </p:cNvPr>
          <p:cNvSpPr txBox="1">
            <a:spLocks/>
          </p:cNvSpPr>
          <p:nvPr userDrawn="1"/>
        </p:nvSpPr>
        <p:spPr>
          <a:xfrm>
            <a:off x="8768977" y="6413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C26092-43B2-49A3-BAA8-CABB7CA970CC}" type="slidenum">
              <a:rPr lang="zh-CN" altLang="en-US" sz="3200" b="1" smtClean="0"/>
              <a:pPr/>
              <a:t>‹#›</a:t>
            </a:fld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019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F56BA3-8F89-4D0E-A329-187B80B5C404}"/>
              </a:ext>
            </a:extLst>
          </p:cNvPr>
          <p:cNvSpPr/>
          <p:nvPr userDrawn="1"/>
        </p:nvSpPr>
        <p:spPr>
          <a:xfrm>
            <a:off x="3291840" y="-15240"/>
            <a:ext cx="5516880" cy="20781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0DF9FC1E-CBAE-80DE-355C-9120F26F8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05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683A265-22EE-4749-ABB3-B478368ACA73}"/>
              </a:ext>
            </a:extLst>
          </p:cNvPr>
          <p:cNvGrpSpPr/>
          <p:nvPr userDrawn="1"/>
        </p:nvGrpSpPr>
        <p:grpSpPr>
          <a:xfrm>
            <a:off x="684000" y="504000"/>
            <a:ext cx="559894" cy="336828"/>
            <a:chOff x="4712677" y="2817356"/>
            <a:chExt cx="976555" cy="422031"/>
          </a:xfr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</p:grpSpPr>
        <p:sp>
          <p:nvSpPr>
            <p:cNvPr id="10" name="箭头: V 形 9">
              <a:extLst>
                <a:ext uri="{FF2B5EF4-FFF2-40B4-BE49-F238E27FC236}">
                  <a16:creationId xmlns:a16="http://schemas.microsoft.com/office/drawing/2014/main" id="{892C8F74-B478-496A-B9BE-FDE3610A7E28}"/>
                </a:ext>
              </a:extLst>
            </p:cNvPr>
            <p:cNvSpPr/>
            <p:nvPr userDrawn="1"/>
          </p:nvSpPr>
          <p:spPr>
            <a:xfrm>
              <a:off x="4712677" y="2817356"/>
              <a:ext cx="519533" cy="422031"/>
            </a:xfrm>
            <a:prstGeom prst="chevron">
              <a:avLst>
                <a:gd name="adj" fmla="val 405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7F316C9E-E5D0-4FA4-BCCA-14190F451990}"/>
                </a:ext>
              </a:extLst>
            </p:cNvPr>
            <p:cNvSpPr/>
            <p:nvPr userDrawn="1"/>
          </p:nvSpPr>
          <p:spPr>
            <a:xfrm>
              <a:off x="5169699" y="2817356"/>
              <a:ext cx="519533" cy="422031"/>
            </a:xfrm>
            <a:prstGeom prst="chevron">
              <a:avLst>
                <a:gd name="adj" fmla="val 405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D34FDB7-628F-406E-B178-287F21F40ADE}"/>
              </a:ext>
            </a:extLst>
          </p:cNvPr>
          <p:cNvSpPr/>
          <p:nvPr userDrawn="1"/>
        </p:nvSpPr>
        <p:spPr>
          <a:xfrm>
            <a:off x="561361" y="1057347"/>
            <a:ext cx="10770253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9814" tIns="59907" rIns="119814" bIns="59907" spcCol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AE88CEBD-4B55-6C58-A0F5-F566FD0E3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22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85C36D49-FAA7-4CB3-ABC2-8574E618D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6092-43B2-49A3-BAA8-CABB7CA970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44.png"/><Relationship Id="rId12" Type="http://schemas.openxmlformats.org/officeDocument/2006/relationships/oleObject" Target="../embeddings/oleObject5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2.wmf"/><Relationship Id="rId9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022901" y="2367870"/>
            <a:ext cx="10410087" cy="221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Part1: Three-Phase Full Bridge Rectifier (thyristor)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85289962-F066-4DFF-BE6F-55B34DCD5DD4}"/>
              </a:ext>
            </a:extLst>
          </p:cNvPr>
          <p:cNvSpPr/>
          <p:nvPr/>
        </p:nvSpPr>
        <p:spPr>
          <a:xfrm>
            <a:off x="3498479" y="5331947"/>
            <a:ext cx="2436952" cy="3867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FBF"/>
              </a:gs>
              <a:gs pos="100000">
                <a:srgbClr val="003B8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A1794D-056D-440E-B8DC-8B0CEA524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582625" y="518160"/>
            <a:ext cx="2485695" cy="7721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6DA100-5F1C-1B0A-0C0D-B66E09E6FDE6}"/>
              </a:ext>
            </a:extLst>
          </p:cNvPr>
          <p:cNvSpPr txBox="1"/>
          <p:nvPr/>
        </p:nvSpPr>
        <p:spPr>
          <a:xfrm>
            <a:off x="3307710" y="5138708"/>
            <a:ext cx="2818581" cy="579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Class3 _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 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656665-D521-2D5A-31A8-9A5F22456964}"/>
              </a:ext>
            </a:extLst>
          </p:cNvPr>
          <p:cNvSpPr txBox="1"/>
          <p:nvPr/>
        </p:nvSpPr>
        <p:spPr>
          <a:xfrm>
            <a:off x="5773813" y="4976991"/>
            <a:ext cx="4153136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Xingyi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Yusong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Jiaxu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968115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Rectification Mode</a:t>
            </a:r>
            <a:endParaRPr lang="en-US" altLang="zh-CN" sz="28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450" y="5741670"/>
            <a:ext cx="11525250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937895"/>
            <a:ext cx="5743575" cy="2889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753" y="328295"/>
            <a:ext cx="5267325" cy="37261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54990" y="4054475"/>
          <a:ext cx="11241405" cy="279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phase angel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70°~130°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130</a:t>
                      </a:r>
                      <a:r>
                        <a:rPr lang="zh-CN" altLang="en-US"/>
                        <a:t>°~</a:t>
                      </a:r>
                      <a:r>
                        <a:rPr lang="en-US" altLang="zh-CN"/>
                        <a:t>190</a:t>
                      </a:r>
                      <a:r>
                        <a:rPr lang="zh-CN" altLang="en-US"/>
                        <a:t>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190</a:t>
                      </a:r>
                      <a:r>
                        <a:rPr lang="zh-CN" altLang="en-US"/>
                        <a:t>°~</a:t>
                      </a:r>
                      <a:r>
                        <a:rPr lang="en-US" altLang="zh-CN"/>
                        <a:t>250</a:t>
                      </a:r>
                      <a:r>
                        <a:rPr lang="zh-CN" altLang="en-US"/>
                        <a:t>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250</a:t>
                      </a:r>
                      <a:r>
                        <a:rPr lang="zh-CN" altLang="en-US"/>
                        <a:t>°~</a:t>
                      </a:r>
                      <a:r>
                        <a:rPr lang="en-US" altLang="zh-CN"/>
                        <a:t>310</a:t>
                      </a:r>
                      <a:r>
                        <a:rPr lang="zh-CN" altLang="en-US"/>
                        <a:t>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310</a:t>
                      </a:r>
                      <a:r>
                        <a:rPr lang="zh-CN" altLang="en-US"/>
                        <a:t>°~</a:t>
                      </a:r>
                      <a:r>
                        <a:rPr lang="en-US" altLang="zh-CN"/>
                        <a:t>10</a:t>
                      </a:r>
                      <a:r>
                        <a:rPr lang="zh-CN" altLang="en-US"/>
                        <a:t>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/>
                        <a:t>10</a:t>
                      </a:r>
                      <a:r>
                        <a:rPr lang="zh-CN" altLang="en-US"/>
                        <a:t>°~</a:t>
                      </a:r>
                      <a:r>
                        <a:rPr lang="en-US" altLang="zh-CN"/>
                        <a:t>70</a:t>
                      </a:r>
                      <a:r>
                        <a:rPr lang="zh-CN" altLang="en-US"/>
                        <a:t>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945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Common cathode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945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Common anode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VT6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968115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Rectification Mode</a:t>
            </a:r>
            <a:endParaRPr lang="en-US" altLang="zh-CN" sz="28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450" y="5146675"/>
            <a:ext cx="11525250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Voltage waveform of thyristor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                   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Current waveform of thyristor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546AA2-3D52-7443-34FD-6A52F46A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591310"/>
            <a:ext cx="6145618" cy="3514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939E04-BCDA-E0EE-C8A6-A1A601BC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591310"/>
            <a:ext cx="580404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968115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Rectification Mode</a:t>
            </a:r>
            <a:endParaRPr lang="en-US" altLang="zh-CN" sz="28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450" y="5741670"/>
            <a:ext cx="11525250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979170"/>
            <a:ext cx="7226300" cy="332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515803" y="2956560"/>
            <a:ext cx="312737" cy="15271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4515803" y="2956560"/>
            <a:ext cx="282257" cy="152717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4515803" y="2956560"/>
            <a:ext cx="274637" cy="152717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7"/>
          <a:stretch>
            <a:fillRect/>
          </a:stretch>
        </p:blipFill>
        <p:spPr>
          <a:xfrm>
            <a:off x="4515803" y="2956560"/>
            <a:ext cx="327977" cy="1527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085" y="4420235"/>
            <a:ext cx="6040755" cy="2350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976235" y="1457960"/>
                <a:ext cx="3974465" cy="452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the theoretical calculation value of the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  is higher than the simulation value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4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sz="2400">
                    <a:latin typeface="Times New Roman" panose="02020603050405020304" charset="0"/>
                    <a:cs typeface="Times New Roman" panose="02020603050405020304" charset="0"/>
                  </a:rPr>
                  <a:t>The possible reasons</a:t>
                </a:r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</a:p>
              <a:p>
                <a:pPr marL="342900" indent="-342900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Tube voltage drop</a:t>
                </a:r>
              </a:p>
              <a:p>
                <a:pPr marL="342900" indent="-342900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The inductance value</a:t>
                </a:r>
              </a:p>
              <a:p>
                <a:pPr marL="342900" indent="-342900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r>
                  <a:rPr lang="zh-CN" altLang="en-US" sz="2400">
                    <a:latin typeface="Times New Roman" panose="02020603050405020304" charset="0"/>
                    <a:cs typeface="Times New Roman" panose="02020603050405020304" charset="0"/>
                  </a:rPr>
                  <a:t>pproximate calculation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235" y="1457960"/>
                <a:ext cx="3974465" cy="452310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CF74-6E8A-4814-B272-BFEA6060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DEFAF069-13F5-B60E-85E3-4F94F706C484}"/>
              </a:ext>
            </a:extLst>
          </p:cNvPr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42EC483-07AC-F878-8BAF-48CDA7DE42E0}"/>
              </a:ext>
            </a:extLst>
          </p:cNvPr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FB0DFE-5315-1069-C576-30E577AC942B}"/>
              </a:ext>
            </a:extLst>
          </p:cNvPr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D5F9E5B-D159-DEA1-CD8F-7910E93580B3}"/>
              </a:ext>
            </a:extLst>
          </p:cNvPr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7900591-CF26-3F3F-022A-A4D39D26D189}"/>
              </a:ext>
            </a:extLst>
          </p:cNvPr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BD5B1C-316B-9331-B000-7A654B4DB6E6}"/>
              </a:ext>
            </a:extLst>
          </p:cNvPr>
          <p:cNvSpPr txBox="1"/>
          <p:nvPr/>
        </p:nvSpPr>
        <p:spPr>
          <a:xfrm>
            <a:off x="5118414" y="2168500"/>
            <a:ext cx="4884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5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9A2C07-E68E-BD2E-E4C8-AF7E17ED5A4C}"/>
              </a:ext>
            </a:extLst>
          </p:cNvPr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9569ABC-F0F4-C48E-BB6B-3AF46C357B8A}"/>
              </a:ext>
            </a:extLst>
          </p:cNvPr>
          <p:cNvSpPr txBox="1"/>
          <p:nvPr/>
        </p:nvSpPr>
        <p:spPr>
          <a:xfrm>
            <a:off x="1037782" y="2514859"/>
            <a:ext cx="320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03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233340-7C0E-1ABA-C2D6-668B370A3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56279E-5CB7-B4BE-0BCB-BBB4D8C11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4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8E018-FB6B-6B66-7E45-1D392B30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0EEA3CFB-8B31-787A-1B11-7AE09B138202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3D884069-0247-47AE-AE7B-130BBE15A9CA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034C6B-E202-A25F-D4C4-9D4E13822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9BD751-3596-6FDF-F12E-EFFE5CB2F5B5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D20EC7-45FD-7270-39BC-4C58B510E799}"/>
                  </a:ext>
                </a:extLst>
              </p:cNvPr>
              <p:cNvSpPr txBox="1"/>
              <p:nvPr/>
            </p:nvSpPr>
            <p:spPr>
              <a:xfrm>
                <a:off x="4675055" y="5115824"/>
                <a:ext cx="2956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The waveforms of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D20EC7-45FD-7270-39BC-4C58B510E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55" y="5115824"/>
                <a:ext cx="2956151" cy="369332"/>
              </a:xfrm>
              <a:prstGeom prst="rect">
                <a:avLst/>
              </a:prstGeom>
              <a:blipFill>
                <a:blip r:embed="rId2"/>
                <a:stretch>
                  <a:fillRect l="-185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67B8560-E16B-5323-2F26-59B35274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24" y="1127440"/>
            <a:ext cx="7069352" cy="40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6082D-849C-E42C-0FEA-09C3AA18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79A9C717-C4AC-6610-ECE8-A3117B37E16B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774D8B4E-DC51-E5B1-05CB-B1E6602D9D65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2FD7A1-BE37-D958-1C93-857C49B88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80C66B-7E04-5163-4434-BD1DF5C5754D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E4B279A-8FC1-F1D6-99FB-07ED4208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69" y="865885"/>
            <a:ext cx="3056919" cy="26547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79E72E-9D75-60C5-BC94-EC63A5E7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4" y="861992"/>
            <a:ext cx="3056919" cy="26547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4353913-C3DD-19E9-9935-FF66FCE5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100" y="867268"/>
            <a:ext cx="3051182" cy="264976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E37712F-31D5-BA10-09DF-AA40FAB2B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69" y="3614176"/>
            <a:ext cx="3056919" cy="265474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3258674-6CFC-D2C6-53B7-A1082997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084" y="3614176"/>
            <a:ext cx="3056918" cy="265474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694911F-94BC-B6B3-5280-C589F8C4C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098" y="3611809"/>
            <a:ext cx="3051182" cy="26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3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3BB7-C956-FAD7-2967-AEED4670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B3B2DEF0-DCD8-8B2B-CEA9-16CD51A65CDE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3ADE3BAA-9618-9FE1-2D6E-0496AF905141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4890DD-AB9F-A773-E47B-1D90018C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7C2BA5-52B4-1C8D-02C9-5847EB9D55DB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9425CDEB-7FFD-30C9-1CC3-6B7187843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171225"/>
                  </p:ext>
                </p:extLst>
              </p:nvPr>
            </p:nvGraphicFramePr>
            <p:xfrm>
              <a:off x="838200" y="1143000"/>
              <a:ext cx="10443882" cy="39937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937">
                      <a:extLst>
                        <a:ext uri="{9D8B030D-6E8A-4147-A177-3AD203B41FA5}">
                          <a16:colId xmlns:a16="http://schemas.microsoft.com/office/drawing/2014/main" val="2303968595"/>
                        </a:ext>
                      </a:extLst>
                    </a:gridCol>
                    <a:gridCol w="1272065">
                      <a:extLst>
                        <a:ext uri="{9D8B030D-6E8A-4147-A177-3AD203B41FA5}">
                          <a16:colId xmlns:a16="http://schemas.microsoft.com/office/drawing/2014/main" val="1295205328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685024095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276538947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3334522806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607602338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353248637"/>
                        </a:ext>
                      </a:extLst>
                    </a:gridCol>
                  </a:tblGrid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Phase angle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VT1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VT2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VT4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VT5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VT6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436904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14:m>
                            <m:oMath xmlns:m="http://schemas.openxmlformats.org/officeDocument/2006/math">
                              <m:r>
                                <a:rPr lang="en-US" altLang="zh-CN" sz="240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1" i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sz="240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kern="0" dirty="0">
                              <a:effectLst/>
                            </a:rPr>
                            <a:t>°~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kern="0">
                                  <a:effectLst/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a:rPr lang="en-US" altLang="zh-CN" sz="2400" b="1" i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ker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kern="0" dirty="0">
                              <a:effectLst/>
                            </a:rPr>
                            <a:t>°</a:t>
                          </a:r>
                          <a:endParaRPr lang="zh-CN" alt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642121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oMath>
                          </a14:m>
                          <a:r>
                            <a:rPr lang="en-US" sz="2400" kern="0" dirty="0">
                              <a:effectLst/>
                            </a:rPr>
                            <a:t>°~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 270</m:t>
                              </m:r>
                            </m:oMath>
                          </a14:m>
                          <a:r>
                            <a:rPr lang="en-US" sz="2400" kern="0" dirty="0">
                              <a:effectLst/>
                            </a:rPr>
                            <a:t>°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7850439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270</m:t>
                              </m:r>
                            </m:oMath>
                          </a14:m>
                          <a:r>
                            <a:rPr lang="en-US" sz="2400" kern="0" dirty="0">
                              <a:effectLst/>
                            </a:rPr>
                            <a:t>°~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 330</m:t>
                              </m:r>
                            </m:oMath>
                          </a14:m>
                          <a:r>
                            <a:rPr lang="en-US" sz="2400" kern="0" dirty="0">
                              <a:effectLst/>
                            </a:rPr>
                            <a:t>°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2208038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330°~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 30</m:t>
                              </m:r>
                            </m:oMath>
                          </a14:m>
                          <a:r>
                            <a:rPr lang="en-US" sz="2400" kern="0">
                              <a:effectLst/>
                            </a:rPr>
                            <a:t>°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0185519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oMath>
                          </a14:m>
                          <a:r>
                            <a:rPr lang="en-US" sz="2400" kern="0">
                              <a:effectLst/>
                            </a:rPr>
                            <a:t>°~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 90</m:t>
                              </m:r>
                            </m:oMath>
                          </a14:m>
                          <a:r>
                            <a:rPr lang="en-US" sz="2400" kern="0">
                              <a:effectLst/>
                            </a:rPr>
                            <a:t>°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169466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90°~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>
                                  <a:effectLst/>
                                  <a:latin typeface="Cambria Math" panose="02040503050406030204" pitchFamily="18" charset="0"/>
                                </a:rPr>
                                <m:t> 150</m:t>
                              </m:r>
                            </m:oMath>
                          </a14:m>
                          <a:r>
                            <a:rPr lang="en-US" sz="2400" kern="0">
                              <a:effectLst/>
                            </a:rPr>
                            <a:t>°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9772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9425CDEB-7FFD-30C9-1CC3-6B71878434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171225"/>
                  </p:ext>
                </p:extLst>
              </p:nvPr>
            </p:nvGraphicFramePr>
            <p:xfrm>
              <a:off x="838200" y="1143000"/>
              <a:ext cx="10443882" cy="39937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937">
                      <a:extLst>
                        <a:ext uri="{9D8B030D-6E8A-4147-A177-3AD203B41FA5}">
                          <a16:colId xmlns:a16="http://schemas.microsoft.com/office/drawing/2014/main" val="2303968595"/>
                        </a:ext>
                      </a:extLst>
                    </a:gridCol>
                    <a:gridCol w="1272065">
                      <a:extLst>
                        <a:ext uri="{9D8B030D-6E8A-4147-A177-3AD203B41FA5}">
                          <a16:colId xmlns:a16="http://schemas.microsoft.com/office/drawing/2014/main" val="1295205328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685024095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276538947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3334522806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1607602338"/>
                        </a:ext>
                      </a:extLst>
                    </a:gridCol>
                    <a:gridCol w="1269976">
                      <a:extLst>
                        <a:ext uri="{9D8B030D-6E8A-4147-A177-3AD203B41FA5}">
                          <a16:colId xmlns:a16="http://schemas.microsoft.com/office/drawing/2014/main" val="353248637"/>
                        </a:ext>
                      </a:extLst>
                    </a:gridCol>
                  </a:tblGrid>
                  <a:tr h="570539"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Phase angle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VT1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VT2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VT4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VT5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VT6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436904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116129" r="-271058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642121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213830" r="-271058" b="-4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7850439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313830" r="-271058" b="-3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2208038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413830" r="-271058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on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0185519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519355" r="-271058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1694667"/>
                      </a:ext>
                    </a:extLst>
                  </a:tr>
                  <a:tr h="570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6" t="-612766" r="-271058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>
                              <a:effectLst/>
                            </a:rPr>
                            <a:t> 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/>
                          <a:r>
                            <a:rPr lang="en-US" sz="2400" kern="0" dirty="0">
                              <a:effectLst/>
                            </a:rPr>
                            <a:t>on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97723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96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E53A4-36C9-3DF0-CD18-E4D2356A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25B74179-D573-887D-D915-DB8FCCF21EB4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9F2DB584-B014-BC86-EDE6-D06504C26692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DB3C23-A20A-A096-B837-62CDC3BEE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DB1404-577D-DCAE-7A9C-9A50C32FE42D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1CB11B-5531-58C2-C84C-CD3C4986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7" y="1439308"/>
            <a:ext cx="5904223" cy="29261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4D7A3D-447F-291E-3F28-CE8D37A8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9308"/>
            <a:ext cx="5904223" cy="292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D59FCC-8828-C8EC-527F-E00298648366}"/>
                  </a:ext>
                </a:extLst>
              </p:cNvPr>
              <p:cNvSpPr txBox="1"/>
              <p:nvPr/>
            </p:nvSpPr>
            <p:spPr>
              <a:xfrm>
                <a:off x="1937854" y="4423645"/>
                <a:ext cx="2412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waveforms of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𝑉𝑇</m:t>
                        </m:r>
                      </m:sub>
                    </m:sSub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D59FCC-8828-C8EC-527F-E0029864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854" y="4423645"/>
                <a:ext cx="241206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C79FCC-1BDF-BDD3-66EC-9874C8A943F8}"/>
                  </a:ext>
                </a:extLst>
              </p:cNvPr>
              <p:cNvSpPr txBox="1"/>
              <p:nvPr/>
            </p:nvSpPr>
            <p:spPr>
              <a:xfrm>
                <a:off x="7842078" y="4364983"/>
                <a:ext cx="2412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waveforms of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𝑉𝑇</m:t>
                        </m:r>
                      </m:sub>
                    </m:sSub>
                  </m:oMath>
                </a14:m>
                <a:endParaRPr lang="zh-CN" alt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C79FCC-1BDF-BDD3-66EC-9874C8A9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78" y="4364983"/>
                <a:ext cx="2412067" cy="369332"/>
              </a:xfrm>
              <a:prstGeom prst="rect">
                <a:avLst/>
              </a:prstGeom>
              <a:blipFill>
                <a:blip r:embed="rId5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28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C14C-ECBA-FC57-B18F-E3340485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A550164E-5C32-BBED-B393-08D881A5C63D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1FA1EB40-8FC2-4B9D-5A00-111FC9531DD6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63ACD-95B8-C327-9C9D-B800819CD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D66A63-632D-8164-1286-44134C67AA0D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6DFF8AF-3056-5FB6-788E-F392A14868DF}"/>
              </a:ext>
            </a:extLst>
          </p:cNvPr>
          <p:cNvGrpSpPr/>
          <p:nvPr/>
        </p:nvGrpSpPr>
        <p:grpSpPr>
          <a:xfrm>
            <a:off x="251211" y="1652594"/>
            <a:ext cx="6331124" cy="3653986"/>
            <a:chOff x="0" y="0"/>
            <a:chExt cx="5271770" cy="21736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B3AE04F-1A86-8507-76A4-9CB20E86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"/>
              <a:ext cx="5271770" cy="213550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4FD71F-5CEE-F95D-4BB7-BD0B277C02EE}"/>
                </a:ext>
              </a:extLst>
            </p:cNvPr>
            <p:cNvSpPr/>
            <p:nvPr/>
          </p:nvSpPr>
          <p:spPr>
            <a:xfrm>
              <a:off x="2120900" y="1693333"/>
              <a:ext cx="488888" cy="3021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5188736-AF4A-7B1D-9C7F-5971DB314AEC}"/>
                </a:ext>
              </a:extLst>
            </p:cNvPr>
            <p:cNvSpPr/>
            <p:nvPr/>
          </p:nvSpPr>
          <p:spPr>
            <a:xfrm>
              <a:off x="4699000" y="1477433"/>
              <a:ext cx="493413" cy="3168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675C5A-6B97-8370-74CA-26B1DEC5F67F}"/>
                </a:ext>
              </a:extLst>
            </p:cNvPr>
            <p:cNvSpPr/>
            <p:nvPr/>
          </p:nvSpPr>
          <p:spPr>
            <a:xfrm>
              <a:off x="4673600" y="321733"/>
              <a:ext cx="488888" cy="3021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FC09E1-4DCA-0931-BEB1-6FDA8ED6D82F}"/>
                </a:ext>
              </a:extLst>
            </p:cNvPr>
            <p:cNvSpPr/>
            <p:nvPr/>
          </p:nvSpPr>
          <p:spPr>
            <a:xfrm>
              <a:off x="3513667" y="0"/>
              <a:ext cx="502467" cy="6744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0C2CB0-18FA-666C-8255-6F0EA85569BE}"/>
                  </a:ext>
                </a:extLst>
              </p:cNvPr>
              <p:cNvSpPr txBox="1"/>
              <p:nvPr/>
            </p:nvSpPr>
            <p:spPr>
              <a:xfrm>
                <a:off x="7433102" y="2438528"/>
                <a:ext cx="3863229" cy="2146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𝑈𝑑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=2.34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-330.9070615 V</a:t>
                </a:r>
              </a:p>
              <a:p>
                <a:endParaRPr lang="fr-FR" altLang="zh-CN" sz="1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78.872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</a:t>
                </a:r>
              </a:p>
              <a:p>
                <a:endParaRPr lang="en-US" altLang="zh-CN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=0.816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64.36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</a:p>
              <a:p>
                <a:endParaRPr lang="zh-CN" altLang="zh-CN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=0.577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45.51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0C2CB0-18FA-666C-8255-6F0EA8556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02" y="2438528"/>
                <a:ext cx="3863229" cy="2146165"/>
              </a:xfrm>
              <a:prstGeom prst="rect">
                <a:avLst/>
              </a:prstGeom>
              <a:blipFill>
                <a:blip r:embed="rId3"/>
                <a:stretch>
                  <a:fillRect t="-1420"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19AC40D9-6610-EDF9-6EDF-7A138996C40A}"/>
              </a:ext>
            </a:extLst>
          </p:cNvPr>
          <p:cNvSpPr txBox="1"/>
          <p:nvPr/>
        </p:nvSpPr>
        <p:spPr>
          <a:xfrm>
            <a:off x="2176220" y="857406"/>
            <a:ext cx="2418424" cy="72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Theoretical Value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76508B2-2A75-B54D-2CCE-B9F596B76EF1}"/>
              </a:ext>
            </a:extLst>
          </p:cNvPr>
          <p:cNvSpPr txBox="1"/>
          <p:nvPr/>
        </p:nvSpPr>
        <p:spPr>
          <a:xfrm>
            <a:off x="7919274" y="1183368"/>
            <a:ext cx="2381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Simulation Value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049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441F-665A-E2DC-D2CD-F66AB72BA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B2950294-8705-7B58-D5A6-D667DE1675A6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9451D2E7-2E21-3337-3CB8-FFDFE5101182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73051C-03EE-02BC-978F-B20AF053A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F0E5D0-9566-80C6-96EF-89F57D555AD8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07AEEC2-F0EF-8693-F634-F116D83ABF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485880"/>
                  </p:ext>
                </p:extLst>
              </p:nvPr>
            </p:nvGraphicFramePr>
            <p:xfrm>
              <a:off x="703729" y="1087011"/>
              <a:ext cx="10784541" cy="36307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93195">
                      <a:extLst>
                        <a:ext uri="{9D8B030D-6E8A-4147-A177-3AD203B41FA5}">
                          <a16:colId xmlns:a16="http://schemas.microsoft.com/office/drawing/2014/main" val="2083932657"/>
                        </a:ext>
                      </a:extLst>
                    </a:gridCol>
                    <a:gridCol w="2458876">
                      <a:extLst>
                        <a:ext uri="{9D8B030D-6E8A-4147-A177-3AD203B41FA5}">
                          <a16:colId xmlns:a16="http://schemas.microsoft.com/office/drawing/2014/main" val="1654831528"/>
                        </a:ext>
                      </a:extLst>
                    </a:gridCol>
                    <a:gridCol w="2458876">
                      <a:extLst>
                        <a:ext uri="{9D8B030D-6E8A-4147-A177-3AD203B41FA5}">
                          <a16:colId xmlns:a16="http://schemas.microsoft.com/office/drawing/2014/main" val="3077956729"/>
                        </a:ext>
                      </a:extLst>
                    </a:gridCol>
                    <a:gridCol w="3073594">
                      <a:extLst>
                        <a:ext uri="{9D8B030D-6E8A-4147-A177-3AD203B41FA5}">
                          <a16:colId xmlns:a16="http://schemas.microsoft.com/office/drawing/2014/main" val="655105569"/>
                        </a:ext>
                      </a:extLst>
                    </a:gridCol>
                  </a:tblGrid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Parameter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Theoretical value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Simulation value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Relative error (%)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8473442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 dirty="0">
                              <a:effectLst/>
                            </a:rPr>
                            <a:t>394.36V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387.83V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1.66%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48134170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 dirty="0">
                              <a:effectLst/>
                            </a:rPr>
                            <a:t>78.872A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77.57A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0.27%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7281067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>
                              <a:effectLst/>
                            </a:rPr>
                            <a:t>64.36A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63.69A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1.04%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74538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>
                              <a:effectLst/>
                            </a:rPr>
                            <a:t>45.51A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45.07A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0.97%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1153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07AEEC2-F0EF-8693-F634-F116D83ABF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485880"/>
                  </p:ext>
                </p:extLst>
              </p:nvPr>
            </p:nvGraphicFramePr>
            <p:xfrm>
              <a:off x="703729" y="1087011"/>
              <a:ext cx="10784541" cy="36307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93195">
                      <a:extLst>
                        <a:ext uri="{9D8B030D-6E8A-4147-A177-3AD203B41FA5}">
                          <a16:colId xmlns:a16="http://schemas.microsoft.com/office/drawing/2014/main" val="2083932657"/>
                        </a:ext>
                      </a:extLst>
                    </a:gridCol>
                    <a:gridCol w="2458876">
                      <a:extLst>
                        <a:ext uri="{9D8B030D-6E8A-4147-A177-3AD203B41FA5}">
                          <a16:colId xmlns:a16="http://schemas.microsoft.com/office/drawing/2014/main" val="1654831528"/>
                        </a:ext>
                      </a:extLst>
                    </a:gridCol>
                    <a:gridCol w="2458876">
                      <a:extLst>
                        <a:ext uri="{9D8B030D-6E8A-4147-A177-3AD203B41FA5}">
                          <a16:colId xmlns:a16="http://schemas.microsoft.com/office/drawing/2014/main" val="3077956729"/>
                        </a:ext>
                      </a:extLst>
                    </a:gridCol>
                    <a:gridCol w="3073594">
                      <a:extLst>
                        <a:ext uri="{9D8B030D-6E8A-4147-A177-3AD203B41FA5}">
                          <a16:colId xmlns:a16="http://schemas.microsoft.com/office/drawing/2014/main" val="655105569"/>
                        </a:ext>
                      </a:extLst>
                    </a:gridCol>
                  </a:tblGrid>
                  <a:tr h="7261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Parameter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Theoretical value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Simulation value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Relative error (%)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8473442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8" t="-100840" r="-287336" b="-302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 dirty="0">
                              <a:effectLst/>
                            </a:rPr>
                            <a:t>394.36V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387.83V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1.66%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48134170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8" t="-199167" r="-2873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>
                              <a:effectLst/>
                            </a:rPr>
                            <a:t>78.872A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77.57A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0.27%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57281067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8" t="-301681" r="-287336" b="-1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>
                              <a:effectLst/>
                            </a:rPr>
                            <a:t>64.36A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63.69A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1.04%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74538"/>
                      </a:ext>
                    </a:extLst>
                  </a:tr>
                  <a:tr h="7261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18" t="-401681" r="-287336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1600" kern="0">
                              <a:effectLst/>
                            </a:rPr>
                            <a:t>45.51A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>
                              <a:effectLst/>
                            </a:rPr>
                            <a:t>45.07A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sz="2000" kern="0" dirty="0">
                              <a:effectLst/>
                            </a:rPr>
                            <a:t>0.97%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11534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558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66203" y="161575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2408CE-2305-4E66-8328-FE6543A583E6}"/>
              </a:ext>
            </a:extLst>
          </p:cNvPr>
          <p:cNvGrpSpPr/>
          <p:nvPr/>
        </p:nvGrpSpPr>
        <p:grpSpPr>
          <a:xfrm>
            <a:off x="2880695" y="2841469"/>
            <a:ext cx="873456" cy="983311"/>
            <a:chOff x="3617295" y="2841979"/>
            <a:chExt cx="873456" cy="98331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8A09EAD-AD2D-4C6B-9C3A-6C48F90356D5}"/>
                </a:ext>
              </a:extLst>
            </p:cNvPr>
            <p:cNvSpPr txBox="1"/>
            <p:nvPr/>
          </p:nvSpPr>
          <p:spPr>
            <a:xfrm>
              <a:off x="3618648" y="2841979"/>
              <a:ext cx="8707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01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5890E39-6868-4CC1-B9F0-5C55594EE84D}"/>
                </a:ext>
              </a:extLst>
            </p:cNvPr>
            <p:cNvSpPr txBox="1"/>
            <p:nvPr/>
          </p:nvSpPr>
          <p:spPr>
            <a:xfrm>
              <a:off x="3617295" y="3517513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C3BD1C1-AFD7-4FA0-BA58-C20CA6FBF841}"/>
              </a:ext>
            </a:extLst>
          </p:cNvPr>
          <p:cNvSpPr txBox="1"/>
          <p:nvPr/>
        </p:nvSpPr>
        <p:spPr>
          <a:xfrm>
            <a:off x="4149658" y="2828835"/>
            <a:ext cx="3892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Simulation Schematic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A931C5-0FFE-4C8C-AE58-5141EBCB6590}"/>
              </a:ext>
            </a:extLst>
          </p:cNvPr>
          <p:cNvGrpSpPr/>
          <p:nvPr/>
        </p:nvGrpSpPr>
        <p:grpSpPr>
          <a:xfrm>
            <a:off x="2880695" y="3959569"/>
            <a:ext cx="873456" cy="983311"/>
            <a:chOff x="3617295" y="4144244"/>
            <a:chExt cx="873456" cy="98331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F82BDDF-734D-47D7-B6C2-3CD7E4094D10}"/>
                </a:ext>
              </a:extLst>
            </p:cNvPr>
            <p:cNvSpPr txBox="1"/>
            <p:nvPr/>
          </p:nvSpPr>
          <p:spPr>
            <a:xfrm>
              <a:off x="3644296" y="4144244"/>
              <a:ext cx="8194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03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7022BED-5824-48E6-A698-D960D04364AE}"/>
                </a:ext>
              </a:extLst>
            </p:cNvPr>
            <p:cNvSpPr txBox="1"/>
            <p:nvPr/>
          </p:nvSpPr>
          <p:spPr>
            <a:xfrm>
              <a:off x="3617295" y="4819778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9B725DA-D9FB-49D5-99F1-D9E97E3992E1}"/>
              </a:ext>
            </a:extLst>
          </p:cNvPr>
          <p:cNvSpPr txBox="1"/>
          <p:nvPr/>
        </p:nvSpPr>
        <p:spPr>
          <a:xfrm>
            <a:off x="4149658" y="4104533"/>
            <a:ext cx="457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7912EB-15D9-47B1-881C-B77B607A6FD6}"/>
              </a:ext>
            </a:extLst>
          </p:cNvPr>
          <p:cNvGrpSpPr/>
          <p:nvPr/>
        </p:nvGrpSpPr>
        <p:grpSpPr>
          <a:xfrm>
            <a:off x="7545228" y="2841469"/>
            <a:ext cx="873456" cy="983311"/>
            <a:chOff x="7656988" y="2841979"/>
            <a:chExt cx="873456" cy="98331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5A58B29-F5AC-4783-A3DE-719FD92AB552}"/>
                </a:ext>
              </a:extLst>
            </p:cNvPr>
            <p:cNvSpPr txBox="1"/>
            <p:nvPr/>
          </p:nvSpPr>
          <p:spPr>
            <a:xfrm>
              <a:off x="7683989" y="2841979"/>
              <a:ext cx="8194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02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ADA75E-60A5-44DD-8A76-111361E584B5}"/>
                </a:ext>
              </a:extLst>
            </p:cNvPr>
            <p:cNvSpPr txBox="1"/>
            <p:nvPr/>
          </p:nvSpPr>
          <p:spPr>
            <a:xfrm>
              <a:off x="7656988" y="3517513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A55A834-B2A4-4AF7-A337-A254EC1FA1B2}"/>
              </a:ext>
            </a:extLst>
          </p:cNvPr>
          <p:cNvSpPr txBox="1"/>
          <p:nvPr/>
        </p:nvSpPr>
        <p:spPr>
          <a:xfrm>
            <a:off x="8801601" y="2828834"/>
            <a:ext cx="298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Rectification Mode</a:t>
            </a:r>
            <a:endParaRPr kumimoji="1"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9E9230-D0BD-452D-BB79-A8686CE13B03}"/>
              </a:ext>
            </a:extLst>
          </p:cNvPr>
          <p:cNvSpPr txBox="1"/>
          <p:nvPr/>
        </p:nvSpPr>
        <p:spPr>
          <a:xfrm>
            <a:off x="7889590" y="395956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7C2E27E-041F-4958-B958-DAE9DB652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9318536" y="1491689"/>
            <a:ext cx="2485695" cy="77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9089-60B0-B2FA-938A-914822410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A98A7BA-AC2E-67E7-C313-65FDD99E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901" y="2367870"/>
            <a:ext cx="10659837" cy="331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Part2: </a:t>
            </a: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Three-Phase Full Bridge Rectifier (Power Diode)</a:t>
            </a:r>
            <a:endParaRPr lang="zh-CN" altLang="zh-CN" sz="6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4F02381-3FB2-F4DD-2440-B5B784643DA4}"/>
              </a:ext>
            </a:extLst>
          </p:cNvPr>
          <p:cNvSpPr/>
          <p:nvPr/>
        </p:nvSpPr>
        <p:spPr>
          <a:xfrm>
            <a:off x="3498479" y="5331947"/>
            <a:ext cx="2436952" cy="3867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FBF"/>
              </a:gs>
              <a:gs pos="100000">
                <a:srgbClr val="003B8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FE93AB-1DD1-7D7F-7C36-9797B0EF7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582625" y="518160"/>
            <a:ext cx="2485695" cy="7721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A0233C-9197-88B2-B9C2-5E9970C22292}"/>
              </a:ext>
            </a:extLst>
          </p:cNvPr>
          <p:cNvSpPr txBox="1"/>
          <p:nvPr/>
        </p:nvSpPr>
        <p:spPr>
          <a:xfrm>
            <a:off x="3307710" y="5138708"/>
            <a:ext cx="281858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Class3_Group 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E4D417-92EB-0594-6991-5CD6C8187577}"/>
              </a:ext>
            </a:extLst>
          </p:cNvPr>
          <p:cNvSpPr txBox="1"/>
          <p:nvPr/>
        </p:nvSpPr>
        <p:spPr>
          <a:xfrm>
            <a:off x="5773813" y="4976991"/>
            <a:ext cx="4153136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Xingyi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Yusong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Jiaxu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90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DBB2-9A33-A38F-0DE0-8F3D65F7D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B714692-EDB8-C0B2-1E26-BD86ECB66C91}"/>
              </a:ext>
            </a:extLst>
          </p:cNvPr>
          <p:cNvSpPr/>
          <p:nvPr/>
        </p:nvSpPr>
        <p:spPr>
          <a:xfrm>
            <a:off x="2055831" y="2182374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Yusong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Simulation Schematic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Code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90AE29-6494-75D7-9653-8620EABD8924}"/>
              </a:ext>
            </a:extLst>
          </p:cNvPr>
          <p:cNvSpPr/>
          <p:nvPr/>
        </p:nvSpPr>
        <p:spPr>
          <a:xfrm>
            <a:off x="3954868" y="391818"/>
            <a:ext cx="4282263" cy="9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Division of Work</a:t>
            </a: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5FC3E1DF-F02D-75A8-3236-622BC82CCCAE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7E0BCBD7-375E-3A17-D17E-3191A52094D1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10EBCD-977C-5A98-B734-5D6B5803C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5F9622-2B03-8FF2-3DE5-C3C569D3A251}"/>
              </a:ext>
            </a:extLst>
          </p:cNvPr>
          <p:cNvSpPr/>
          <p:nvPr/>
        </p:nvSpPr>
        <p:spPr>
          <a:xfrm>
            <a:off x="2055831" y="3202285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Xingyi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Output Voltage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210649-DA9B-021E-A71D-1137DC248758}"/>
              </a:ext>
            </a:extLst>
          </p:cNvPr>
          <p:cNvSpPr/>
          <p:nvPr/>
        </p:nvSpPr>
        <p:spPr>
          <a:xfrm>
            <a:off x="2055831" y="4222196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Jiaxu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THD and Power Factor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5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77051-8B14-43C0-2E11-865F6CA0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37965753-BE3C-9E8D-6D54-1FA5E38706CF}"/>
              </a:ext>
            </a:extLst>
          </p:cNvPr>
          <p:cNvSpPr txBox="1"/>
          <p:nvPr/>
        </p:nvSpPr>
        <p:spPr>
          <a:xfrm>
            <a:off x="266203" y="161575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CONTENTS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8943E4D-74D8-82A9-8C57-922CA4C9E38A}"/>
              </a:ext>
            </a:extLst>
          </p:cNvPr>
          <p:cNvGrpSpPr/>
          <p:nvPr/>
        </p:nvGrpSpPr>
        <p:grpSpPr>
          <a:xfrm>
            <a:off x="2880695" y="2841469"/>
            <a:ext cx="873456" cy="983311"/>
            <a:chOff x="3617295" y="2841979"/>
            <a:chExt cx="873456" cy="98331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C0E230-57E0-C912-11B2-A991D154DD28}"/>
                </a:ext>
              </a:extLst>
            </p:cNvPr>
            <p:cNvSpPr txBox="1"/>
            <p:nvPr/>
          </p:nvSpPr>
          <p:spPr>
            <a:xfrm>
              <a:off x="3618648" y="2841979"/>
              <a:ext cx="8707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01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433579-D72B-8563-2B8B-B31C9E4D93D2}"/>
                </a:ext>
              </a:extLst>
            </p:cNvPr>
            <p:cNvSpPr txBox="1"/>
            <p:nvPr/>
          </p:nvSpPr>
          <p:spPr>
            <a:xfrm>
              <a:off x="3617295" y="3517513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4FEBD62-EA5C-2157-4724-038B4F74B5A8}"/>
              </a:ext>
            </a:extLst>
          </p:cNvPr>
          <p:cNvSpPr txBox="1"/>
          <p:nvPr/>
        </p:nvSpPr>
        <p:spPr>
          <a:xfrm>
            <a:off x="3752799" y="2806846"/>
            <a:ext cx="463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Analysis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4600-327B-48C5-C66D-D020541EC548}"/>
              </a:ext>
            </a:extLst>
          </p:cNvPr>
          <p:cNvGrpSpPr/>
          <p:nvPr/>
        </p:nvGrpSpPr>
        <p:grpSpPr>
          <a:xfrm>
            <a:off x="7452862" y="4007175"/>
            <a:ext cx="873456" cy="983311"/>
            <a:chOff x="3617295" y="4144244"/>
            <a:chExt cx="873456" cy="98331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79425D-C632-CC34-001C-C89E52F737BD}"/>
                </a:ext>
              </a:extLst>
            </p:cNvPr>
            <p:cNvSpPr txBox="1"/>
            <p:nvPr/>
          </p:nvSpPr>
          <p:spPr>
            <a:xfrm>
              <a:off x="3644296" y="4144244"/>
              <a:ext cx="8194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03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FFFC3A0-A694-DF26-9BF4-318AEC01614C}"/>
                </a:ext>
              </a:extLst>
            </p:cNvPr>
            <p:cNvSpPr txBox="1"/>
            <p:nvPr/>
          </p:nvSpPr>
          <p:spPr>
            <a:xfrm>
              <a:off x="3617295" y="4819778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0080A67-9CE8-D066-43BD-E8347F5399FB}"/>
              </a:ext>
            </a:extLst>
          </p:cNvPr>
          <p:cNvGrpSpPr/>
          <p:nvPr/>
        </p:nvGrpSpPr>
        <p:grpSpPr>
          <a:xfrm>
            <a:off x="2879343" y="4043281"/>
            <a:ext cx="873456" cy="983311"/>
            <a:chOff x="7656988" y="2841979"/>
            <a:chExt cx="873456" cy="98331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815F3FE-52B5-E047-3453-212DA0CCEAE9}"/>
                </a:ext>
              </a:extLst>
            </p:cNvPr>
            <p:cNvSpPr txBox="1"/>
            <p:nvPr/>
          </p:nvSpPr>
          <p:spPr>
            <a:xfrm>
              <a:off x="7683989" y="2841979"/>
              <a:ext cx="8194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 Light" panose="020F0302020204030204"/>
                  <a:ea typeface="等线" panose="02010600030101010101" pitchFamily="2" charset="-122"/>
                  <a:cs typeface="+mn-cs"/>
                </a:rPr>
                <a:t>02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 Light" panose="020F03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8AE5068-2CDC-8332-AE46-9871AF17F631}"/>
                </a:ext>
              </a:extLst>
            </p:cNvPr>
            <p:cNvSpPr txBox="1"/>
            <p:nvPr/>
          </p:nvSpPr>
          <p:spPr>
            <a:xfrm>
              <a:off x="7656988" y="3517513"/>
              <a:ext cx="873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002060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PART</a:t>
              </a:r>
              <a:endParaRPr kumimoji="1" lang="zh-CN" altLang="en-US" sz="1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A1BFAE6-6D2F-E550-3562-24BC0228452D}"/>
              </a:ext>
            </a:extLst>
          </p:cNvPr>
          <p:cNvSpPr txBox="1"/>
          <p:nvPr/>
        </p:nvSpPr>
        <p:spPr>
          <a:xfrm>
            <a:off x="3793502" y="4226372"/>
            <a:ext cx="318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Voltage</a:t>
            </a:r>
            <a:endParaRPr kumimoji="1"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418D14-B223-6043-3D51-9A95AD4DDB03}"/>
              </a:ext>
            </a:extLst>
          </p:cNvPr>
          <p:cNvSpPr txBox="1"/>
          <p:nvPr/>
        </p:nvSpPr>
        <p:spPr>
          <a:xfrm>
            <a:off x="7889590" y="395956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5F4F2E8-1A85-D41A-5A08-FE1CE3749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9318536" y="1491689"/>
            <a:ext cx="2485695" cy="7721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495727-4497-E1A9-D437-3B78C302FD0B}"/>
              </a:ext>
            </a:extLst>
          </p:cNvPr>
          <p:cNvSpPr txBox="1"/>
          <p:nvPr/>
        </p:nvSpPr>
        <p:spPr>
          <a:xfrm>
            <a:off x="8624567" y="3902762"/>
            <a:ext cx="310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THD and</a:t>
            </a:r>
          </a:p>
          <a:p>
            <a:pPr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Factor</a:t>
            </a:r>
            <a:endParaRPr kumimoji="1"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6571" y="2514859"/>
            <a:ext cx="5643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analysis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782" y="2514859"/>
            <a:ext cx="320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01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>
            <a:fillRect/>
          </a:stretch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206750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Model</a:t>
            </a:r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115695"/>
            <a:ext cx="8707755" cy="434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715" y="3048000"/>
            <a:ext cx="4179570" cy="36499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98715" y="4556125"/>
            <a:ext cx="4179570" cy="5111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40100" y="4194175"/>
            <a:ext cx="1804035" cy="126238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4975" y="5631815"/>
            <a:ext cx="6605905" cy="1025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Change the value of the variable r to obtain the load of different parameters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133725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206750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Model</a:t>
            </a:r>
          </a:p>
        </p:txBody>
      </p:sp>
      <p:pic>
        <p:nvPicPr>
          <p:cNvPr id="4" name="图片 3" descr="屏幕截图 2024-10-27 200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" y="1115695"/>
            <a:ext cx="10213975" cy="4842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6006465"/>
            <a:ext cx="12686030" cy="730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This part is used to measure the active and reactive power of the fundamental wave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206750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Model</a:t>
            </a:r>
          </a:p>
        </p:txBody>
      </p:sp>
      <p:pic>
        <p:nvPicPr>
          <p:cNvPr id="4" name="图片 4" descr="屏幕截图 2024-10-27 2004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981710"/>
            <a:ext cx="10078720" cy="5024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02485" y="6006465"/>
            <a:ext cx="8484235" cy="730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This section is used to calculate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power factor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3350" y="356870"/>
            <a:ext cx="3206750" cy="7588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5450" y="5741670"/>
            <a:ext cx="11525250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In order to better simulate the Vo = f(RL);PF = f(RL);THD = f(RL), I wrote a program to control the Simulink.</a:t>
            </a:r>
          </a:p>
        </p:txBody>
      </p:sp>
      <p:pic>
        <p:nvPicPr>
          <p:cNvPr id="2363579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0" y="1362710"/>
            <a:ext cx="4342765" cy="4131945"/>
          </a:xfrm>
          <a:prstGeom prst="rect">
            <a:avLst/>
          </a:prstGeom>
        </p:spPr>
      </p:pic>
      <p:pic>
        <p:nvPicPr>
          <p:cNvPr id="360824662" name="图片 1" descr="文本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1362710"/>
            <a:ext cx="3695700" cy="4131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2B29E-45E3-10D0-396A-AC0AACBE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D06B5AB1-978E-A147-595B-C82C74C5EC6D}"/>
              </a:ext>
            </a:extLst>
          </p:cNvPr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A629E19-E207-A2D6-F73B-1D07C89D2BC4}"/>
              </a:ext>
            </a:extLst>
          </p:cNvPr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84C9DB-877F-086B-F5DD-2ECC50F6E9B6}"/>
              </a:ext>
            </a:extLst>
          </p:cNvPr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AF43EB57-CE3E-EE82-6A88-E8162D6261B7}"/>
              </a:ext>
            </a:extLst>
          </p:cNvPr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D5E975A-69EC-AD61-11FC-F040BB36EBC7}"/>
              </a:ext>
            </a:extLst>
          </p:cNvPr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D302D2-1625-B3DF-CBDC-0B9A5AA5604B}"/>
              </a:ext>
            </a:extLst>
          </p:cNvPr>
          <p:cNvSpPr txBox="1"/>
          <p:nvPr/>
        </p:nvSpPr>
        <p:spPr>
          <a:xfrm>
            <a:off x="4965067" y="2407039"/>
            <a:ext cx="5472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Voltage</a:t>
            </a:r>
            <a:endParaRPr kumimoji="1" lang="zh-CN" altLang="en-US" sz="5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997D69F-11EF-5AAD-730B-6D1647938D1B}"/>
              </a:ext>
            </a:extLst>
          </p:cNvPr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0E657DF-8B03-8A0E-8EAB-7CC85D313A4C}"/>
              </a:ext>
            </a:extLst>
          </p:cNvPr>
          <p:cNvSpPr txBox="1"/>
          <p:nvPr/>
        </p:nvSpPr>
        <p:spPr>
          <a:xfrm>
            <a:off x="1037782" y="2514859"/>
            <a:ext cx="320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02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5B4DAB-1140-71D4-39C3-BFA7E803B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F32015-C3B6-E57D-CF29-4BD11A2F5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4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2D2A-FC44-7935-3781-2CD8AA51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KSO_Shape">
            <a:extLst>
              <a:ext uri="{FF2B5EF4-FFF2-40B4-BE49-F238E27FC236}">
                <a16:creationId xmlns:a16="http://schemas.microsoft.com/office/drawing/2014/main" id="{C7E46ABB-D241-EFD5-358C-324A06024E06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A4C3AF-3B54-9D4B-9BB0-F7B1A419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6952339-1BB8-FFF0-CB95-CCF278C8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91104"/>
              </p:ext>
            </p:extLst>
          </p:nvPr>
        </p:nvGraphicFramePr>
        <p:xfrm>
          <a:off x="0" y="5205194"/>
          <a:ext cx="3430216" cy="165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08">
                  <a:extLst>
                    <a:ext uri="{9D8B030D-6E8A-4147-A177-3AD203B41FA5}">
                      <a16:colId xmlns:a16="http://schemas.microsoft.com/office/drawing/2014/main" val="3029397804"/>
                    </a:ext>
                  </a:extLst>
                </a:gridCol>
                <a:gridCol w="1715108">
                  <a:extLst>
                    <a:ext uri="{9D8B030D-6E8A-4147-A177-3AD203B41FA5}">
                      <a16:colId xmlns:a16="http://schemas.microsoft.com/office/drawing/2014/main" val="1993268927"/>
                    </a:ext>
                  </a:extLst>
                </a:gridCol>
              </a:tblGrid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04145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0.1-200</a:t>
                      </a:r>
                      <a:r>
                        <a:rPr lang="el-GR" altLang="zh-CN" dirty="0"/>
                        <a:t>Ω</a:t>
                      </a:r>
                      <a:r>
                        <a:rPr lang="en-US" altLang="zh-CN" dirty="0"/>
                        <a:t> </a:t>
                      </a:r>
                    </a:p>
                    <a:p>
                      <a:pPr algn="ctr"/>
                      <a:r>
                        <a:rPr lang="en-US" altLang="zh-CN" dirty="0"/>
                        <a:t>(per 0.05 </a:t>
                      </a:r>
                      <a:r>
                        <a:rPr lang="el-GR" altLang="zh-CN" dirty="0"/>
                        <a:t>Ω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8801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6.5mF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2588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A4F14FF-3D23-EF19-D699-47CDE0D5922C}"/>
              </a:ext>
            </a:extLst>
          </p:cNvPr>
          <p:cNvSpPr txBox="1"/>
          <p:nvPr/>
        </p:nvSpPr>
        <p:spPr>
          <a:xfrm>
            <a:off x="187422" y="135955"/>
            <a:ext cx="1862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ABE01-813D-77B0-F4D6-11D09CBEE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40" y="-45436"/>
            <a:ext cx="7159960" cy="635606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8F9F90B-FC12-9916-C236-375B5E60C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07" y="1068986"/>
            <a:ext cx="19246563" cy="94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7F1226C-DCC0-2BFE-DBA3-A676519B7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54869"/>
              </p:ext>
            </p:extLst>
          </p:nvPr>
        </p:nvGraphicFramePr>
        <p:xfrm>
          <a:off x="1589692" y="1733192"/>
          <a:ext cx="1366979" cy="45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60379" imgH="218866" progId="Equation.AxMath">
                  <p:embed/>
                </p:oleObj>
              </mc:Choice>
              <mc:Fallback>
                <p:oleObj name="AxMath" r:id="rId3" imgW="660379" imgH="218866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692" y="1733192"/>
                        <a:ext cx="1366979" cy="4523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67EC27B-A682-64F4-41B8-D98028C67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54596"/>
              </p:ext>
            </p:extLst>
          </p:nvPr>
        </p:nvGraphicFramePr>
        <p:xfrm>
          <a:off x="1233305" y="2198368"/>
          <a:ext cx="1988964" cy="60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244400" imgH="376873" progId="Equation.AxMath">
                  <p:embed/>
                </p:oleObj>
              </mc:Choice>
              <mc:Fallback>
                <p:oleObj name="AxMath" r:id="rId5" imgW="1244400" imgH="376873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305" y="2198368"/>
                        <a:ext cx="1988964" cy="602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1502F89-9FDE-6C86-E207-0F5B817AC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" y="2801559"/>
            <a:ext cx="5015001" cy="2403635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4A29617D-0FAC-2E5D-5A2A-A546B32C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133" y="5243983"/>
            <a:ext cx="147797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B0B518C-4CD5-654C-0F73-88C84A0B1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947554"/>
              </p:ext>
            </p:extLst>
          </p:nvPr>
        </p:nvGraphicFramePr>
        <p:xfrm>
          <a:off x="3641763" y="5147433"/>
          <a:ext cx="1178730" cy="390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660379" imgH="218866" progId="Equation.AxMath">
                  <p:embed/>
                </p:oleObj>
              </mc:Choice>
              <mc:Fallback>
                <p:oleObj name="AxMath" r:id="rId8" imgW="660379" imgH="218866" progId="Equation.AxMat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63" y="5147433"/>
                        <a:ext cx="1178730" cy="3900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3B81476-DCC2-ECCB-D5E8-17D8F65ED904}"/>
              </a:ext>
            </a:extLst>
          </p:cNvPr>
          <p:cNvSpPr txBox="1"/>
          <p:nvPr/>
        </p:nvSpPr>
        <p:spPr>
          <a:xfrm>
            <a:off x="349181" y="944920"/>
            <a:ext cx="3999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Critical  condition for the current being continuous or intermittent: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B7972A-3C9E-7074-E1AC-5C527BC9FBBD}"/>
              </a:ext>
            </a:extLst>
          </p:cNvPr>
          <p:cNvSpPr txBox="1"/>
          <p:nvPr/>
        </p:nvSpPr>
        <p:spPr>
          <a:xfrm>
            <a:off x="3430217" y="5451165"/>
            <a:ext cx="19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(Intermittent current)</a:t>
            </a:r>
            <a:endParaRPr kumimoji="1" lang="zh-CN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C54F51D-96D1-9F2C-EB8E-6D9DDF06D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280311"/>
            <a:ext cx="13187065" cy="113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DF88700-C0A8-113C-72DA-F4E14AE680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823768"/>
              </p:ext>
            </p:extLst>
          </p:nvPr>
        </p:nvGraphicFramePr>
        <p:xfrm>
          <a:off x="8946415" y="327180"/>
          <a:ext cx="3345023" cy="38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917595" imgH="218776" progId="Equation.AxMath">
                  <p:embed/>
                </p:oleObj>
              </mc:Choice>
              <mc:Fallback>
                <p:oleObj name="AxMath" r:id="rId10" imgW="1917595" imgH="218776" progId="Equation.AxMat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6415" y="327180"/>
                        <a:ext cx="3345023" cy="381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2">
            <a:extLst>
              <a:ext uri="{FF2B5EF4-FFF2-40B4-BE49-F238E27FC236}">
                <a16:creationId xmlns:a16="http://schemas.microsoft.com/office/drawing/2014/main" id="{9441E76F-A6AB-23E4-E4AB-774BC7D4D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956585"/>
            <a:ext cx="131870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D088A42E-B15F-BA15-1266-C29AD97C8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0D275977-2702-AF01-D72A-4F7706966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109413"/>
              </p:ext>
            </p:extLst>
          </p:nvPr>
        </p:nvGraphicFramePr>
        <p:xfrm>
          <a:off x="7901410" y="4839698"/>
          <a:ext cx="2717516" cy="38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92760" imgH="197238" progId="Equation.AxMath">
                  <p:embed/>
                </p:oleObj>
              </mc:Choice>
              <mc:Fallback>
                <p:oleObj name="AxMath" r:id="rId12" imgW="1392760" imgH="197238" progId="Equation.AxMath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1410" y="4839698"/>
                        <a:ext cx="2717516" cy="3815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28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CEB90-AE73-ABB9-BA98-A755131B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924C34-0608-E2F4-F3A9-1C1B38A4C342}"/>
              </a:ext>
            </a:extLst>
          </p:cNvPr>
          <p:cNvSpPr/>
          <p:nvPr/>
        </p:nvSpPr>
        <p:spPr>
          <a:xfrm>
            <a:off x="2045639" y="1704198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Xingyi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Introduction to the Simulation model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CC765C-23A1-A2DA-2154-C761F1C4ADBB}"/>
              </a:ext>
            </a:extLst>
          </p:cNvPr>
          <p:cNvSpPr/>
          <p:nvPr/>
        </p:nvSpPr>
        <p:spPr>
          <a:xfrm>
            <a:off x="3954868" y="391818"/>
            <a:ext cx="4282263" cy="9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Division of Work</a:t>
            </a: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EC7B74B4-8B8D-B463-69BB-59C1847A6F49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2E1E5683-B275-64BC-75E5-C562DD797968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3EFBF4-C558-1A01-79FE-F51378DA2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447FC3-B087-C754-379B-0439BE207D53}"/>
              </a:ext>
            </a:extLst>
          </p:cNvPr>
          <p:cNvSpPr/>
          <p:nvPr/>
        </p:nvSpPr>
        <p:spPr>
          <a:xfrm>
            <a:off x="2055831" y="3206564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Yusong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Result of Rectification Mode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D65B17-F20F-14D4-B413-A3EC84D02FBA}"/>
              </a:ext>
            </a:extLst>
          </p:cNvPr>
          <p:cNvSpPr/>
          <p:nvPr/>
        </p:nvSpPr>
        <p:spPr>
          <a:xfrm>
            <a:off x="2045639" y="4711419"/>
            <a:ext cx="785941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Jiaxu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Result of 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4A5E-CAE6-6154-AD17-B63C47C1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C70BC0F6-E437-7AC9-3ECE-744662B56A80}"/>
              </a:ext>
            </a:extLst>
          </p:cNvPr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7C9E5A0B-9644-23AC-7DAB-90A13DA3C530}"/>
              </a:ext>
            </a:extLst>
          </p:cNvPr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9ADDD7-C8B8-75B7-4758-C9CB018CAA29}"/>
              </a:ext>
            </a:extLst>
          </p:cNvPr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658B39E-F973-3C37-089E-392A63D415BE}"/>
              </a:ext>
            </a:extLst>
          </p:cNvPr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599FFF0E-7210-C660-FF85-300EDC3C4793}"/>
              </a:ext>
            </a:extLst>
          </p:cNvPr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76F67C-9862-2AF7-73DF-47DC14968E88}"/>
              </a:ext>
            </a:extLst>
          </p:cNvPr>
          <p:cNvSpPr txBox="1"/>
          <p:nvPr/>
        </p:nvSpPr>
        <p:spPr>
          <a:xfrm>
            <a:off x="5118414" y="2168500"/>
            <a:ext cx="4884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THD and</a:t>
            </a:r>
          </a:p>
          <a:p>
            <a:pPr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Factor</a:t>
            </a:r>
            <a:endParaRPr kumimoji="1" lang="zh-CN" altLang="en-US" sz="5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0F8E172-2C49-11E9-5A09-ED4B37BC53B2}"/>
              </a:ext>
            </a:extLst>
          </p:cNvPr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5175AE-F9F5-4773-E438-863E5E62B0CB}"/>
              </a:ext>
            </a:extLst>
          </p:cNvPr>
          <p:cNvSpPr txBox="1"/>
          <p:nvPr/>
        </p:nvSpPr>
        <p:spPr>
          <a:xfrm>
            <a:off x="1037782" y="2514859"/>
            <a:ext cx="320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03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FD2FE7-F5B1-0D4B-4D94-FB8FA657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631791-6B4B-45A0-841A-D4C0B196D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403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17AA-0965-8ED9-B35B-088A4DB4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KSO_Shape">
            <a:extLst>
              <a:ext uri="{FF2B5EF4-FFF2-40B4-BE49-F238E27FC236}">
                <a16:creationId xmlns:a16="http://schemas.microsoft.com/office/drawing/2014/main" id="{F2F1C129-0C91-BE82-11F9-7C743D6B7DCC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CBF883-5E0D-9645-CAB6-F2BD1651A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B02CAF-2519-C8CB-0011-E75B3E2FED30}"/>
              </a:ext>
            </a:extLst>
          </p:cNvPr>
          <p:cNvSpPr txBox="1"/>
          <p:nvPr/>
        </p:nvSpPr>
        <p:spPr>
          <a:xfrm>
            <a:off x="187422" y="135955"/>
            <a:ext cx="1862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THD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4C4230E-92B9-A59C-0694-849981EA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07" y="1068986"/>
            <a:ext cx="19246563" cy="94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D508A36-E527-1A64-EDDF-BBA3074D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133" y="5243983"/>
            <a:ext cx="147797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769EF21-0C62-5252-5FF4-9E81FF31F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280311"/>
            <a:ext cx="13187065" cy="113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B521100-83B5-3A16-75A9-2F76D5F4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956585"/>
            <a:ext cx="131870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C923BB91-CAF2-4D01-FD48-22A7B1304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DF9E9-9C8F-B8A3-0B3D-DA8702EE9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30" y="578895"/>
            <a:ext cx="7741260" cy="5801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9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420D-494A-ACB4-403B-F01608D4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KSO_Shape">
            <a:extLst>
              <a:ext uri="{FF2B5EF4-FFF2-40B4-BE49-F238E27FC236}">
                <a16:creationId xmlns:a16="http://schemas.microsoft.com/office/drawing/2014/main" id="{0FFBFECD-B0B0-3B9A-CE3B-AE320A5EBBED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051D8E-6A0F-8917-9746-5D26E5EA1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06DAD8-5D4D-3DA3-3FE6-3FE1A437F97F}"/>
              </a:ext>
            </a:extLst>
          </p:cNvPr>
          <p:cNvSpPr txBox="1"/>
          <p:nvPr/>
        </p:nvSpPr>
        <p:spPr>
          <a:xfrm>
            <a:off x="187422" y="135955"/>
            <a:ext cx="1862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THD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B807BF-8815-5635-13AB-9188D15B5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07" y="1068986"/>
            <a:ext cx="19246563" cy="94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274CFCB-A9C8-D7AA-76E5-E749F5F2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133" y="5243983"/>
            <a:ext cx="147797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91C2A62-8AA6-C657-B9A4-66E69085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280311"/>
            <a:ext cx="13187065" cy="113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EAF177D9-D8F3-E5D8-DCBB-9E6332209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956585"/>
            <a:ext cx="131870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CEEDBFC8-FD29-0E4C-CCF1-77EE92DA9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039B2E5E-12D3-1F91-6865-FA0E63A2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 bwMode="auto">
          <a:xfrm>
            <a:off x="926024" y="1192978"/>
            <a:ext cx="5032334" cy="33841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68AD11AD-635E-9526-9E90-39A2742623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"/>
          <a:stretch/>
        </p:blipFill>
        <p:spPr bwMode="auto">
          <a:xfrm>
            <a:off x="6094433" y="1192978"/>
            <a:ext cx="5032334" cy="3404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B0E1E6-892D-3E4F-B105-067C017D1897}"/>
              </a:ext>
            </a:extLst>
          </p:cNvPr>
          <p:cNvSpPr txBox="1"/>
          <p:nvPr/>
        </p:nvSpPr>
        <p:spPr>
          <a:xfrm>
            <a:off x="-1410660" y="4741599"/>
            <a:ext cx="970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algn="ctr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R=10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DB7769-9D97-15E9-8755-DB99921232FD}"/>
              </a:ext>
            </a:extLst>
          </p:cNvPr>
          <p:cNvSpPr txBox="1"/>
          <p:nvPr/>
        </p:nvSpPr>
        <p:spPr>
          <a:xfrm>
            <a:off x="3411583" y="4727435"/>
            <a:ext cx="10398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algn="ctr"/>
            <a:r>
              <a:rPr lang="en-US" altLang="zh-CN" sz="1800" kern="10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R=100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b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B99F72-3E59-32B7-F291-3CE78F9B74A7}"/>
              </a:ext>
            </a:extLst>
          </p:cNvPr>
          <p:cNvSpPr txBox="1"/>
          <p:nvPr/>
        </p:nvSpPr>
        <p:spPr>
          <a:xfrm>
            <a:off x="1052670" y="5289702"/>
            <a:ext cx="10738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simulated waveforms of phase A AC voltage and current when R=10 and R=100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73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30F8-3979-3C12-4D0E-673B2B39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KSO_Shape">
            <a:extLst>
              <a:ext uri="{FF2B5EF4-FFF2-40B4-BE49-F238E27FC236}">
                <a16:creationId xmlns:a16="http://schemas.microsoft.com/office/drawing/2014/main" id="{6CC1EA4C-4A3F-997F-4073-AE9C3730E80D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EB48A5-AB43-6E59-C13A-E07EE6303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7D54A3-6D4D-1EC4-D36E-BE2BFE447ED8}"/>
              </a:ext>
            </a:extLst>
          </p:cNvPr>
          <p:cNvSpPr txBox="1"/>
          <p:nvPr/>
        </p:nvSpPr>
        <p:spPr>
          <a:xfrm>
            <a:off x="187422" y="135955"/>
            <a:ext cx="1862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PF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A5DDC8-C73C-0832-4B85-0BF40038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90" y="1095202"/>
            <a:ext cx="19246563" cy="94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6D215C7-BDAD-CCE2-DC8E-3B765304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133" y="5243983"/>
            <a:ext cx="147797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627251DE-B321-1D48-F53C-69EE9AC73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280311"/>
            <a:ext cx="13187065" cy="113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7CC19E6-2D80-D927-9A17-4C0D5DC41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368" y="5956585"/>
            <a:ext cx="131870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4159B8CA-A022-51A9-AF5E-932ACFDC1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2380D-772A-0911-0EF9-F3309A6D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624"/>
            <a:ext cx="7171478" cy="53725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D0003C6-22C8-A824-8655-B6BF2A7003AD}"/>
                  </a:ext>
                </a:extLst>
              </p:cNvPr>
              <p:cNvSpPr txBox="1"/>
              <p:nvPr/>
            </p:nvSpPr>
            <p:spPr>
              <a:xfrm>
                <a:off x="4455260" y="1591511"/>
                <a:ext cx="9696994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𝐴𝐿𝐿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D0003C6-22C8-A824-8655-B6BF2A70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60" y="1591511"/>
                <a:ext cx="9696994" cy="72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948474F-D426-9894-FA94-3397A75CC993}"/>
              </a:ext>
            </a:extLst>
          </p:cNvPr>
          <p:cNvSpPr txBox="1"/>
          <p:nvPr/>
        </p:nvSpPr>
        <p:spPr>
          <a:xfrm>
            <a:off x="6505303" y="3224597"/>
            <a:ext cx="9696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the displacement of the fundamental current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388DCB-5F4F-FDA0-E5BB-8FDE733BA906}"/>
              </a:ext>
            </a:extLst>
          </p:cNvPr>
          <p:cNvSpPr txBox="1"/>
          <p:nvPr/>
        </p:nvSpPr>
        <p:spPr>
          <a:xfrm>
            <a:off x="6938553" y="4515965"/>
            <a:ext cx="9696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distortion of the current waveform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0731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875CC4-4B53-4F98-8668-5FB169718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901" y="2367870"/>
            <a:ext cx="8050903" cy="130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9B0BD5-A4FC-41AD-B4E4-A910A4AA4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582625" y="518160"/>
            <a:ext cx="2485695" cy="7721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EB6679-A01F-0A45-AF52-1C5D1C41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54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8414" y="2168500"/>
            <a:ext cx="54720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Simulation Schematic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782" y="2514859"/>
            <a:ext cx="320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01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608C63-0FDC-42D7-9BEB-A9971A5DA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/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F68569-B984-BE88-CF6D-425173880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19FB9CBF-B82A-4940-9770-A64766474EF0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B0D12D70-849C-4B75-86B0-745F511582EF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210A62-7B3D-6858-2B22-CF81DC069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D262F-0DAD-9ADE-5BD8-7F52BA3C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2" y="327913"/>
            <a:ext cx="10518588" cy="601161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E03415C-7C5A-350E-7545-4108196E1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12601"/>
              </p:ext>
            </p:extLst>
          </p:nvPr>
        </p:nvGraphicFramePr>
        <p:xfrm>
          <a:off x="0" y="3819824"/>
          <a:ext cx="3430216" cy="303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08">
                  <a:extLst>
                    <a:ext uri="{9D8B030D-6E8A-4147-A177-3AD203B41FA5}">
                      <a16:colId xmlns:a16="http://schemas.microsoft.com/office/drawing/2014/main" val="3029397804"/>
                    </a:ext>
                  </a:extLst>
                </a:gridCol>
                <a:gridCol w="1715108">
                  <a:extLst>
                    <a:ext uri="{9D8B030D-6E8A-4147-A177-3AD203B41FA5}">
                      <a16:colId xmlns:a16="http://schemas.microsoft.com/office/drawing/2014/main" val="1993268927"/>
                    </a:ext>
                  </a:extLst>
                </a:gridCol>
              </a:tblGrid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04145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el-GR" altLang="zh-CN" dirty="0"/>
                        <a:t>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8801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5mH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25888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(Rectification)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49917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(Inversion)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74310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-530V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3913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C937919-4373-C6A9-9903-AD48D2F941C4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Rectification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3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FE51B-EB0E-3BE6-DB57-486D7F03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DBAE4B57-5C91-94A5-7F99-A961E51672A6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AC884ACD-D575-16F8-E670-34C8538334D1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4D875F-D931-67A2-4710-4F68B6194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EFE8614-857E-E7C4-0E44-3DCAEF16D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00286"/>
              </p:ext>
            </p:extLst>
          </p:nvPr>
        </p:nvGraphicFramePr>
        <p:xfrm>
          <a:off x="0" y="3819824"/>
          <a:ext cx="3430216" cy="303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08">
                  <a:extLst>
                    <a:ext uri="{9D8B030D-6E8A-4147-A177-3AD203B41FA5}">
                      <a16:colId xmlns:a16="http://schemas.microsoft.com/office/drawing/2014/main" val="3029397804"/>
                    </a:ext>
                  </a:extLst>
                </a:gridCol>
                <a:gridCol w="1715108">
                  <a:extLst>
                    <a:ext uri="{9D8B030D-6E8A-4147-A177-3AD203B41FA5}">
                      <a16:colId xmlns:a16="http://schemas.microsoft.com/office/drawing/2014/main" val="1993268927"/>
                    </a:ext>
                  </a:extLst>
                </a:gridCol>
              </a:tblGrid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04145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el-GR" altLang="zh-CN" dirty="0"/>
                        <a:t>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8801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5mH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25888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(Rectification)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49917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(Inversion)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74310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-530V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3913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88B4757-6322-03A0-B985-C59ACB01FAFF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Active Inversion Mode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4E1D29-5DBE-D7C7-B14C-D4D4DCC9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16" y="874643"/>
            <a:ext cx="8761784" cy="54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85BF-9775-FA01-D6C8-7705BE54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AFDF799A-E7E0-8113-D7B6-8D00BCE012E3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7C15BA30-A5C6-E541-93F3-A94B663C8FB8}"/>
              </a:ext>
            </a:extLst>
          </p:cNvPr>
          <p:cNvSpPr>
            <a:spLocks/>
          </p:cNvSpPr>
          <p:nvPr/>
        </p:nvSpPr>
        <p:spPr bwMode="auto">
          <a:xfrm>
            <a:off x="9152116" y="2816647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89F42F-E4AF-EB9D-7465-EE3BACBE0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D5ECA59-1D3B-0E05-195F-7FA0040F00A1}"/>
              </a:ext>
            </a:extLst>
          </p:cNvPr>
          <p:cNvGraphicFramePr>
            <a:graphicFrameLocks noGrp="1"/>
          </p:cNvGraphicFramePr>
          <p:nvPr/>
        </p:nvGraphicFramePr>
        <p:xfrm>
          <a:off x="0" y="3819824"/>
          <a:ext cx="3430216" cy="303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08">
                  <a:extLst>
                    <a:ext uri="{9D8B030D-6E8A-4147-A177-3AD203B41FA5}">
                      <a16:colId xmlns:a16="http://schemas.microsoft.com/office/drawing/2014/main" val="3029397804"/>
                    </a:ext>
                  </a:extLst>
                </a:gridCol>
                <a:gridCol w="1715108">
                  <a:extLst>
                    <a:ext uri="{9D8B030D-6E8A-4147-A177-3AD203B41FA5}">
                      <a16:colId xmlns:a16="http://schemas.microsoft.com/office/drawing/2014/main" val="1993268927"/>
                    </a:ext>
                  </a:extLst>
                </a:gridCol>
              </a:tblGrid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04145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el-GR" altLang="zh-CN" dirty="0"/>
                        <a:t>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8801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5mH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25888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(Rectification)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49917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r>
                        <a:rPr lang="el-GR" altLang="zh-CN" dirty="0">
                          <a:ea typeface="宋体" panose="02010600030101010101" pitchFamily="2" charset="-122"/>
                        </a:rPr>
                        <a:t>α</a:t>
                      </a:r>
                      <a:r>
                        <a:rPr lang="en-US" altLang="zh-CN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(Inversion)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74310"/>
                  </a:ext>
                </a:extLst>
              </a:tr>
              <a:tr h="506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-530V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3913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3C24713-AE91-FCFA-1D2A-95690E68F9B4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Stage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21334-1F8A-193D-0596-ED11631F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69" y="971195"/>
            <a:ext cx="8962229" cy="23534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70CDFC-8280-5D2C-D61F-57888EE3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02" y="3372097"/>
            <a:ext cx="6207698" cy="33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2EA0-905A-E9B6-4496-6E2CBED5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KSO_Shape">
            <a:extLst>
              <a:ext uri="{FF2B5EF4-FFF2-40B4-BE49-F238E27FC236}">
                <a16:creationId xmlns:a16="http://schemas.microsoft.com/office/drawing/2014/main" id="{821205F0-7B12-C1E6-82B7-E5A9A83C9982}"/>
              </a:ext>
            </a:extLst>
          </p:cNvPr>
          <p:cNvSpPr>
            <a:spLocks/>
          </p:cNvSpPr>
          <p:nvPr/>
        </p:nvSpPr>
        <p:spPr bwMode="auto">
          <a:xfrm>
            <a:off x="2276755" y="2902364"/>
            <a:ext cx="678180" cy="506730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144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E97D20F0-4D9E-7E2B-1D30-3E5ADC4250C6}"/>
              </a:ext>
            </a:extLst>
          </p:cNvPr>
          <p:cNvSpPr>
            <a:spLocks/>
          </p:cNvSpPr>
          <p:nvPr/>
        </p:nvSpPr>
        <p:spPr bwMode="auto">
          <a:xfrm>
            <a:off x="9186237" y="2570894"/>
            <a:ext cx="425202" cy="6629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1F377A-F481-753B-4D50-46F2F54A6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C26092-43B2-49A3-BAA8-CABB7CA970C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35DEBE-D644-E1F0-BB12-91BD2D229910}"/>
              </a:ext>
            </a:extLst>
          </p:cNvPr>
          <p:cNvSpPr txBox="1"/>
          <p:nvPr/>
        </p:nvSpPr>
        <p:spPr>
          <a:xfrm>
            <a:off x="0" y="215824"/>
            <a:ext cx="54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Control Circuit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2D4D0-374D-F92C-7BF7-2A21D169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442" y="136526"/>
            <a:ext cx="5359558" cy="22943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95CC13-20C0-5B85-6F7B-0197FEDE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7" y="1997115"/>
            <a:ext cx="6856048" cy="4443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49FC8B-1AA2-EE8D-BEF2-DB267A274F8C}"/>
              </a:ext>
            </a:extLst>
          </p:cNvPr>
          <p:cNvSpPr txBox="1"/>
          <p:nvPr/>
        </p:nvSpPr>
        <p:spPr>
          <a:xfrm>
            <a:off x="1360378" y="1465928"/>
            <a:ext cx="547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of Phase Locked Loop (red line)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EE59F1-1AD1-5974-CFE7-3CBD9F714E1E}"/>
              </a:ext>
            </a:extLst>
          </p:cNvPr>
          <p:cNvSpPr txBox="1"/>
          <p:nvPr/>
        </p:nvSpPr>
        <p:spPr>
          <a:xfrm>
            <a:off x="6912645" y="3466594"/>
            <a:ext cx="4665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PLL: Provide “reference point” for firing angle</a:t>
            </a:r>
            <a:endParaRPr kumimoji="1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83250E-52CE-61CC-8957-C281FE19A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45" y="4494929"/>
            <a:ext cx="5279355" cy="1548746"/>
          </a:xfrm>
          <a:prstGeom prst="rect">
            <a:avLst/>
          </a:prstGeom>
        </p:spPr>
      </p:pic>
      <p:sp>
        <p:nvSpPr>
          <p:cNvPr id="16" name="箭头: 上弧形 15">
            <a:extLst>
              <a:ext uri="{FF2B5EF4-FFF2-40B4-BE49-F238E27FC236}">
                <a16:creationId xmlns:a16="http://schemas.microsoft.com/office/drawing/2014/main" id="{10BE6852-FDD6-9381-DE24-36EE4960A7EB}"/>
              </a:ext>
            </a:extLst>
          </p:cNvPr>
          <p:cNvSpPr/>
          <p:nvPr/>
        </p:nvSpPr>
        <p:spPr>
          <a:xfrm>
            <a:off x="6765208" y="3824498"/>
            <a:ext cx="890762" cy="6026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1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7779293" y="1352770"/>
            <a:ext cx="786014" cy="31921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442594" y="4059463"/>
            <a:ext cx="1469333" cy="5923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671988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 rot="10800000">
            <a:off x="8172299" y="1352771"/>
            <a:ext cx="4019701" cy="3253585"/>
          </a:xfrm>
          <a:prstGeom prst="rt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62138" y="4055479"/>
            <a:ext cx="1917757" cy="1193481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6280" y="2514600"/>
            <a:ext cx="6909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Rectification Mode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385212" y="2641572"/>
            <a:ext cx="0" cy="782385"/>
          </a:xfrm>
          <a:prstGeom prst="line">
            <a:avLst/>
          </a:prstGeom>
          <a:ln w="19050"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37782" y="2514859"/>
            <a:ext cx="31750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135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PART. 02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135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94" r="52889" b="37036"/>
          <a:stretch>
            <a:fillRect/>
          </a:stretch>
        </p:blipFill>
        <p:spPr>
          <a:xfrm>
            <a:off x="4548681" y="4419893"/>
            <a:ext cx="1200503" cy="37292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4*203"/>
  <p:tag name="TABLE_ENDDRAG_RECT" val="33*225*884*203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1149</Words>
  <Application>Microsoft Office PowerPoint</Application>
  <PresentationFormat>宽屏</PresentationFormat>
  <Paragraphs>276</Paragraphs>
  <Slides>34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1_Office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hqgg</cp:lastModifiedBy>
  <cp:revision>26</cp:revision>
  <dcterms:created xsi:type="dcterms:W3CDTF">2022-08-18T05:52:03Z</dcterms:created>
  <dcterms:modified xsi:type="dcterms:W3CDTF">2024-12-10T03:43:43Z</dcterms:modified>
</cp:coreProperties>
</file>